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6" r:id="rId4"/>
    <p:sldId id="287" r:id="rId5"/>
    <p:sldId id="295" r:id="rId6"/>
    <p:sldId id="282" r:id="rId7"/>
    <p:sldId id="283" r:id="rId8"/>
    <p:sldId id="296" r:id="rId9"/>
    <p:sldId id="278" r:id="rId10"/>
    <p:sldId id="279" r:id="rId11"/>
    <p:sldId id="297" r:id="rId12"/>
    <p:sldId id="284" r:id="rId13"/>
    <p:sldId id="285" r:id="rId14"/>
    <p:sldId id="298" r:id="rId15"/>
    <p:sldId id="288" r:id="rId16"/>
    <p:sldId id="289" r:id="rId17"/>
    <p:sldId id="299" r:id="rId18"/>
    <p:sldId id="290" r:id="rId19"/>
    <p:sldId id="291" r:id="rId20"/>
    <p:sldId id="275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Psyrdellis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31F"/>
    <a:srgbClr val="75A405"/>
    <a:srgbClr val="042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46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688442038154"/>
          <c:y val="0.160837794042298"/>
          <c:w val="0.35256816487753601"/>
          <c:h val="0.7512534835186349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Academic and Professional background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52-4DA0-BE92-CFAF61967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2-4DA0-BE92-CFAF61967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52-4DA0-BE92-CFAF61967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2-4DA0-BE92-CFAF61967A89}"/>
              </c:ext>
            </c:extLst>
          </c:dPt>
          <c:dLbls>
            <c:dLbl>
              <c:idx val="0"/>
              <c:layout>
                <c:manualLayout>
                  <c:x val="-0.13256742030053301"/>
                  <c:y val="-0.1070855934674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2-4DA0-BE92-CFAF61967A89}"/>
                </c:ext>
              </c:extLst>
            </c:dLbl>
            <c:dLbl>
              <c:idx val="1"/>
              <c:layout>
                <c:manualLayout>
                  <c:x val="0.100585639514359"/>
                  <c:y val="-0.1021322543015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DA0-BE92-CFAF61967A89}"/>
                </c:ext>
              </c:extLst>
            </c:dLbl>
            <c:dLbl>
              <c:idx val="2"/>
              <c:layout>
                <c:manualLayout>
                  <c:x val="8.6417668186213603E-2"/>
                  <c:y val="6.95705016039662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5009132630299E-2"/>
                      <c:h val="5.6250072907553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F52-4DA0-BE92-CFAF61967A89}"/>
                </c:ext>
              </c:extLst>
            </c:dLbl>
            <c:dLbl>
              <c:idx val="3"/>
              <c:layout>
                <c:manualLayout>
                  <c:x val="5.5548188055440401E-2"/>
                  <c:y val="0.156423301254009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2-4DA0-BE92-CFAF61967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spc="0" baseline="0">
                    <a:solidFill>
                      <a:schemeClr val="bg1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Counselling degree </c:v>
                </c:pt>
                <c:pt idx="1">
                  <c:v>Psychotherapist</c:v>
                </c:pt>
                <c:pt idx="2">
                  <c:v>Psychologist</c:v>
                </c:pt>
                <c:pt idx="3">
                  <c:v>Other*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54</c:v>
                </c:pt>
                <c:pt idx="1">
                  <c:v>20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DA0-BE92-CFAF61967A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066499363018216"/>
          <c:y val="0.9363128623054936"/>
          <c:w val="0.80104818038096104"/>
          <c:h val="6.026275882181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en-US" sz="2800" b="0" i="0" u="none" strike="noStrike" kern="1200" spc="0" baseline="0">
              <a:solidFill>
                <a:srgbClr val="76A31F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688442038154"/>
          <c:y val="0.160837794042298"/>
          <c:w val="0.35256816487753601"/>
          <c:h val="0.7512534835186349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Academic and Professional background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52-4DA0-BE92-CFAF61967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2-4DA0-BE92-CFAF61967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52-4DA0-BE92-CFAF61967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2-4DA0-BE92-CFAF61967A89}"/>
              </c:ext>
            </c:extLst>
          </c:dPt>
          <c:dLbls>
            <c:dLbl>
              <c:idx val="0"/>
              <c:layout>
                <c:manualLayout>
                  <c:x val="-9.7479701002287006E-2"/>
                  <c:y val="-0.190418926800817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2-4DA0-BE92-CFAF61967A89}"/>
                </c:ext>
              </c:extLst>
            </c:dLbl>
            <c:dLbl>
              <c:idx val="1"/>
              <c:layout>
                <c:manualLayout>
                  <c:x val="8.1092462126444706E-2"/>
                  <c:y val="6.26825605132692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DA0-BE92-CFAF61967A89}"/>
                </c:ext>
              </c:extLst>
            </c:dLbl>
            <c:dLbl>
              <c:idx val="2"/>
              <c:layout>
                <c:manualLayout>
                  <c:x val="3.6710065847032201E-2"/>
                  <c:y val="0.1140149460484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5009132630299E-2"/>
                      <c:h val="5.6250072907553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F52-4DA0-BE92-CFAF61967A89}"/>
                </c:ext>
              </c:extLst>
            </c:dLbl>
            <c:dLbl>
              <c:idx val="3"/>
              <c:layout>
                <c:manualLayout>
                  <c:x val="3.8978996187352399E-2"/>
                  <c:y val="0.1730899487209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2-4DA0-BE92-CFAF61967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spc="0" baseline="0">
                    <a:solidFill>
                      <a:schemeClr val="bg1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Counselling degree </c:v>
                </c:pt>
                <c:pt idx="1">
                  <c:v>Psychotherapist</c:v>
                </c:pt>
                <c:pt idx="2">
                  <c:v>Psychologist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</c:v>
                </c:pt>
                <c:pt idx="1">
                  <c:v>27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DA0-BE92-CFAF61967A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13282988749199"/>
          <c:y val="0.93788538932633403"/>
          <c:w val="0.80104818038096104"/>
          <c:h val="6.026275882181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en-US" sz="2800" b="0" i="0" u="none" strike="noStrike" kern="1200" spc="0" baseline="0">
              <a:solidFill>
                <a:srgbClr val="76A31F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688442038154"/>
          <c:y val="0.160837794042298"/>
          <c:w val="0.35256816487753601"/>
          <c:h val="0.7512534835186349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Academic and Professional background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52-4DA0-BE92-CFAF61967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2-4DA0-BE92-CFAF61967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52-4DA0-BE92-CFAF61967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2-4DA0-BE92-CFAF61967A89}"/>
              </c:ext>
            </c:extLst>
          </c:dPt>
          <c:dLbls>
            <c:dLbl>
              <c:idx val="0"/>
              <c:layout>
                <c:manualLayout>
                  <c:x val="-0.116972878390201"/>
                  <c:y val="-5.52337416156314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2-4DA0-BE92-CFAF61967A89}"/>
                </c:ext>
              </c:extLst>
            </c:dLbl>
            <c:dLbl>
              <c:idx val="1"/>
              <c:layout>
                <c:manualLayout>
                  <c:x val="4.4055425089407699E-2"/>
                  <c:y val="-0.1187989209682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DA0-BE92-CFAF61967A89}"/>
                </c:ext>
              </c:extLst>
            </c:dLbl>
            <c:dLbl>
              <c:idx val="2"/>
              <c:layout>
                <c:manualLayout>
                  <c:x val="0.11273345765989801"/>
                  <c:y val="3.25334645669290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5009132630299E-2"/>
                      <c:h val="5.6250072907553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F52-4DA0-BE92-CFAF61967A89}"/>
                </c:ext>
              </c:extLst>
            </c:dLbl>
            <c:dLbl>
              <c:idx val="3"/>
              <c:layout>
                <c:manualLayout>
                  <c:x val="3.8978996187352399E-2"/>
                  <c:y val="0.1730899487209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2-4DA0-BE92-CFAF61967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spc="0" baseline="0">
                    <a:solidFill>
                      <a:schemeClr val="bg1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Counselling degree </c:v>
                </c:pt>
                <c:pt idx="1">
                  <c:v>Psychotherapist</c:v>
                </c:pt>
                <c:pt idx="2">
                  <c:v>Other*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DA0-BE92-CFAF61967A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13282988749199"/>
          <c:y val="0.93788538932633403"/>
          <c:w val="0.80104818038096104"/>
          <c:h val="6.026275882181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en-US" sz="2800" b="0" i="0" u="none" strike="noStrike" kern="1200" spc="0" baseline="0">
              <a:solidFill>
                <a:srgbClr val="76A31F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688442038154"/>
          <c:y val="0.160837794042298"/>
          <c:w val="0.35256816487753601"/>
          <c:h val="0.7512534835186349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Academic and Professional background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52-4DA0-BE92-CFAF61967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2-4DA0-BE92-CFAF61967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52-4DA0-BE92-CFAF61967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2-4DA0-BE92-CFAF61967A89}"/>
              </c:ext>
            </c:extLst>
          </c:dPt>
          <c:dLbls>
            <c:dLbl>
              <c:idx val="0"/>
              <c:layout>
                <c:manualLayout>
                  <c:x val="-9.7479701002287006E-2"/>
                  <c:y val="-0.190418926800817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2-4DA0-BE92-CFAF61967A89}"/>
                </c:ext>
              </c:extLst>
            </c:dLbl>
            <c:dLbl>
              <c:idx val="1"/>
              <c:layout>
                <c:manualLayout>
                  <c:x val="8.1092462126444706E-2"/>
                  <c:y val="6.26825605132692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DA0-BE92-CFAF61967A89}"/>
                </c:ext>
              </c:extLst>
            </c:dLbl>
            <c:dLbl>
              <c:idx val="2"/>
              <c:layout>
                <c:manualLayout>
                  <c:x val="3.6710065847032201E-2"/>
                  <c:y val="0.1140149460484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5009132630299E-2"/>
                      <c:h val="5.6250072907553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F52-4DA0-BE92-CFAF61967A89}"/>
                </c:ext>
              </c:extLst>
            </c:dLbl>
            <c:dLbl>
              <c:idx val="3"/>
              <c:layout>
                <c:manualLayout>
                  <c:x val="3.8978996187352399E-2"/>
                  <c:y val="0.1730899487209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2-4DA0-BE92-CFAF61967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spc="0" baseline="0">
                    <a:solidFill>
                      <a:schemeClr val="bg1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Counselling degree </c:v>
                </c:pt>
                <c:pt idx="1">
                  <c:v>Psychotherapist</c:v>
                </c:pt>
                <c:pt idx="2">
                  <c:v>Psychologist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</c:v>
                </c:pt>
                <c:pt idx="1">
                  <c:v>25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DA0-BE92-CFAF61967A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13282988749199"/>
          <c:y val="0.93788538932633403"/>
          <c:w val="0.80104818038096104"/>
          <c:h val="6.026275882181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en-US" sz="2800" b="0" i="0" u="none" strike="noStrike" kern="1200" spc="0" baseline="0">
              <a:solidFill>
                <a:srgbClr val="76A31F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688442038154"/>
          <c:y val="0.160837794042298"/>
          <c:w val="0.35256816487753601"/>
          <c:h val="0.7512534835186349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Academic and Professional background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52-4DA0-BE92-CFAF61967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2-4DA0-BE92-CFAF61967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52-4DA0-BE92-CFAF61967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2-4DA0-BE92-CFAF61967A89}"/>
              </c:ext>
            </c:extLst>
          </c:dPt>
          <c:dLbls>
            <c:dLbl>
              <c:idx val="0"/>
              <c:layout>
                <c:manualLayout>
                  <c:x val="-2.9253580144587201E-2"/>
                  <c:y val="0.128252405949255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2-4DA0-BE92-CFAF61967A89}"/>
                </c:ext>
              </c:extLst>
            </c:dLbl>
            <c:dLbl>
              <c:idx val="1"/>
              <c:layout>
                <c:manualLayout>
                  <c:x val="-7.9726251323847697E-2"/>
                  <c:y val="-0.1706507728200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DA0-BE92-CFAF61967A89}"/>
                </c:ext>
              </c:extLst>
            </c:dLbl>
            <c:dLbl>
              <c:idx val="2"/>
              <c:layout>
                <c:manualLayout>
                  <c:x val="6.4000514190112198E-2"/>
                  <c:y val="6.21630941965587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5009132630299E-2"/>
                      <c:h val="5.6250072907553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F52-4DA0-BE92-CFAF61967A89}"/>
                </c:ext>
              </c:extLst>
            </c:dLbl>
            <c:dLbl>
              <c:idx val="3"/>
              <c:layout>
                <c:manualLayout>
                  <c:x val="5.9446823533023302E-2"/>
                  <c:y val="0.128645523476232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2-4DA0-BE92-CFAF61967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spc="0" baseline="0">
                    <a:solidFill>
                      <a:schemeClr val="bg1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Counselling degree </c:v>
                </c:pt>
                <c:pt idx="1">
                  <c:v>Psychotherapist</c:v>
                </c:pt>
                <c:pt idx="2">
                  <c:v>Psychologist</c:v>
                </c:pt>
                <c:pt idx="3">
                  <c:v>Other*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72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DA0-BE92-CFAF61967A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13282988749199"/>
          <c:y val="0.93788538932633403"/>
          <c:w val="0.80104818038096104"/>
          <c:h val="6.026275882181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en-US" sz="2800" b="0" i="0" u="none" strike="noStrike" kern="1200" spc="0" baseline="0">
              <a:solidFill>
                <a:srgbClr val="76A31F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688442038154"/>
          <c:y val="0.160837794042298"/>
          <c:w val="0.35256816487753601"/>
          <c:h val="0.7512534835186349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Academic and Professional background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52-4DA0-BE92-CFAF61967A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2-4DA0-BE92-CFAF61967A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52-4DA0-BE92-CFAF61967A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2-4DA0-BE92-CFAF61967A89}"/>
              </c:ext>
            </c:extLst>
          </c:dPt>
          <c:dLbls>
            <c:dLbl>
              <c:idx val="0"/>
              <c:layout>
                <c:manualLayout>
                  <c:x val="-0.100403677610474"/>
                  <c:y val="8.55069991251093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52-4DA0-BE92-CFAF61967A89}"/>
                </c:ext>
              </c:extLst>
            </c:dLbl>
            <c:dLbl>
              <c:idx val="1"/>
              <c:layout>
                <c:manualLayout>
                  <c:x val="3.91821307424291E-2"/>
                  <c:y val="-0.233613735783026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DA0-BE92-CFAF61967A89}"/>
                </c:ext>
              </c:extLst>
            </c:dLbl>
            <c:dLbl>
              <c:idx val="2"/>
              <c:layout>
                <c:manualLayout>
                  <c:x val="3.6710065847032201E-2"/>
                  <c:y val="0.1140149460484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55009132630299E-2"/>
                      <c:h val="5.6250072907553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F52-4DA0-BE92-CFAF61967A89}"/>
                </c:ext>
              </c:extLst>
            </c:dLbl>
            <c:dLbl>
              <c:idx val="3"/>
              <c:layout>
                <c:manualLayout>
                  <c:x val="3.8978996187352399E-2"/>
                  <c:y val="0.1730899487209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2-4DA0-BE92-CFAF61967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spc="0" baseline="0">
                    <a:solidFill>
                      <a:schemeClr val="bg1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Counselling degree </c:v>
                </c:pt>
                <c:pt idx="1">
                  <c:v>Psychotherapist</c:v>
                </c:pt>
                <c:pt idx="2">
                  <c:v>Other*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</c:v>
                </c:pt>
                <c:pt idx="1">
                  <c:v>58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DA0-BE92-CFAF61967A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28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113282988749199"/>
          <c:y val="0.93788538932633403"/>
          <c:w val="0.80104818038096104"/>
          <c:h val="6.026275882181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en-US" sz="2800" b="0" i="0" u="none" strike="noStrike" kern="1200" spc="0" baseline="0">
              <a:solidFill>
                <a:srgbClr val="76A31F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26313-33D9-479B-B723-CDADBC1DD4F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EF48B-37B5-451F-8A2F-78F03A11550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3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4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Maintaining a psychological approach to prevention, care and treatment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Psychological professionals will need to take care of themselves and each other physically, emotionally and psychologically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It is very important that professionals training programmes and supervisions keep going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endParaRPr lang="en-US" sz="1200" dirty="0">
              <a:solidFill>
                <a:srgbClr val="FFFFFF"/>
              </a:solidFill>
              <a:latin typeface="HK Grotesk Light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76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7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Maintaining a psychological approach to prevention, care and treatment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Psychological professionals will need to take care of themselves and each other physically, emotionally and psychologically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It is very important that professionals training programmes and supervisions keep going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endParaRPr lang="en-US" sz="1200" dirty="0">
              <a:solidFill>
                <a:srgbClr val="FFFFFF"/>
              </a:solidFill>
              <a:latin typeface="HK Grotesk Light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91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2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3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Maintaining a psychological approach to prevention, care and treatment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Psychological professionals will need to take care of themselves and each other physically, emotionally and psychologically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It is very important that professionals training programmes and supervisions keep going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endParaRPr lang="en-US" sz="1200" dirty="0">
              <a:solidFill>
                <a:srgbClr val="FFFFFF"/>
              </a:solidFill>
              <a:latin typeface="HK Grotesk Light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1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1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Maintaining a psychological approach to prevention, care and treatment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Psychological professionals will need to take care of themselves and each other physically, emotionally and psychologically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It is very important that professionals training programmes and supervisions keep going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endParaRPr lang="en-US" sz="1200" dirty="0">
              <a:solidFill>
                <a:srgbClr val="FFFFFF"/>
              </a:solidFill>
              <a:latin typeface="HK Grotesk Light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5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Maintaining a psychological approach to prevention, care and treatment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Psychological professionals will need to take care of themselves and each other physically, emotionally and psychologically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It is very important that professionals training programmes and supervisions keep going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endParaRPr lang="en-US" sz="1200" dirty="0">
              <a:solidFill>
                <a:srgbClr val="FFFFFF"/>
              </a:solidFill>
              <a:latin typeface="HK Grotesk Light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9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Maintaining a psychological approach to prevention, care and treatment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Psychological professionals will need to take care of themselves and each other physically, emotionally and psychologically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r>
              <a:rPr lang="en-GB" sz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It is very important that professionals training programmes and supervisions keep going</a:t>
            </a:r>
          </a:p>
          <a:p>
            <a:pPr>
              <a:lnSpc>
                <a:spcPts val="3640"/>
              </a:lnSpc>
            </a:pPr>
            <a:endParaRPr lang="en-GB" sz="12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>
              <a:lnSpc>
                <a:spcPts val="3640"/>
              </a:lnSpc>
            </a:pPr>
            <a:endParaRPr lang="en-US" sz="1200" dirty="0">
              <a:solidFill>
                <a:srgbClr val="FFFFFF"/>
              </a:solidFill>
              <a:latin typeface="HK Grotesk Light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0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EF48B-37B5-451F-8A2F-78F03A1155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0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40211" y="2033732"/>
            <a:ext cx="8309767" cy="79369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420565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  <a:ln>
              <a:solidFill>
                <a:srgbClr val="75A405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27960" y="2933700"/>
            <a:ext cx="9869257" cy="448840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WORKING </a:t>
            </a:r>
          </a:p>
          <a:p>
            <a:pPr algn="ctr">
              <a:lnSpc>
                <a:spcPts val="7039"/>
              </a:lnSpc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THROUGH </a:t>
            </a:r>
          </a:p>
          <a:p>
            <a:pPr algn="ctr">
              <a:lnSpc>
                <a:spcPts val="7039"/>
              </a:lnSpc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COVID-19 TIMES </a:t>
            </a:r>
          </a:p>
          <a:p>
            <a:pPr algn="ctr">
              <a:lnSpc>
                <a:spcPts val="7040"/>
              </a:lnSpc>
            </a:pPr>
            <a:r>
              <a:rPr lang="en-US" sz="5400" i="1" dirty="0">
                <a:solidFill>
                  <a:srgbClr val="76A31F"/>
                </a:solidFill>
                <a:latin typeface="Baskerville Old Face" panose="02020602080505020303" pitchFamily="18" charset="0"/>
              </a:rPr>
              <a:t>FROM FEAR TO INSIGHT</a:t>
            </a:r>
          </a:p>
          <a:p>
            <a:pPr algn="ctr">
              <a:lnSpc>
                <a:spcPts val="7040"/>
              </a:lnSpc>
            </a:pPr>
            <a:endParaRPr lang="en-US" sz="8000" dirty="0">
              <a:solidFill>
                <a:srgbClr val="00B050"/>
              </a:solidFill>
              <a:latin typeface="HK Grotesk Medium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643" r="643"/>
          <a:stretch>
            <a:fillRect/>
          </a:stretch>
        </p:blipFill>
        <p:spPr>
          <a:xfrm>
            <a:off x="4149698" y="542425"/>
            <a:ext cx="9811896" cy="15903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57399" y="8659058"/>
            <a:ext cx="623834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4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Reflective workshop with Bárbara Godoy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FB88081-88BD-47EB-9A28-48CE4D850BDF}"/>
              </a:ext>
            </a:extLst>
          </p:cNvPr>
          <p:cNvCxnSpPr/>
          <p:nvPr/>
        </p:nvCxnSpPr>
        <p:spPr>
          <a:xfrm>
            <a:off x="353068" y="2022341"/>
            <a:ext cx="17603837" cy="0"/>
          </a:xfrm>
          <a:prstGeom prst="line">
            <a:avLst/>
          </a:prstGeom>
          <a:ln w="5715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2D55327-DB67-4CB3-92A5-45760C30E1CC}"/>
              </a:ext>
            </a:extLst>
          </p:cNvPr>
          <p:cNvCxnSpPr>
            <a:cxnSpLocks/>
          </p:cNvCxnSpPr>
          <p:nvPr/>
        </p:nvCxnSpPr>
        <p:spPr>
          <a:xfrm>
            <a:off x="353068" y="8302013"/>
            <a:ext cx="9287143" cy="0"/>
          </a:xfrm>
          <a:prstGeom prst="line">
            <a:avLst/>
          </a:prstGeom>
          <a:ln w="5715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F199882C-ADDA-4A7E-BAFB-2E0EEC5C4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144" y="2254672"/>
            <a:ext cx="7581900" cy="7134225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A7B0E2D-5E52-4E79-82ED-6EC7C01DF782}"/>
              </a:ext>
            </a:extLst>
          </p:cNvPr>
          <p:cNvCxnSpPr>
            <a:cxnSpLocks/>
          </p:cNvCxnSpPr>
          <p:nvPr/>
        </p:nvCxnSpPr>
        <p:spPr>
          <a:xfrm flipV="1">
            <a:off x="9633284" y="2010951"/>
            <a:ext cx="6927" cy="7959684"/>
          </a:xfrm>
          <a:prstGeom prst="line">
            <a:avLst/>
          </a:prstGeom>
          <a:ln w="5715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3068" y="349714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49168" y="349714"/>
            <a:ext cx="10707737" cy="9574315"/>
            <a:chOff x="0" y="0"/>
            <a:chExt cx="67227837" cy="60111719"/>
          </a:xfrm>
          <a:solidFill>
            <a:srgbClr val="75A405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958159" y="1943100"/>
            <a:ext cx="609405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GB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What are the expectations about the course?</a:t>
            </a:r>
            <a:endParaRPr lang="en-US" sz="80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457209" y="478140"/>
            <a:ext cx="106857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Adapting Professional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Gain more knowledge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Explore different perspectives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 various ways of working safely with client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 new techniques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Face the challenge of switching from working face to face to working remotely</a:t>
            </a:r>
          </a:p>
          <a:p>
            <a:endParaRPr lang="en-GB" sz="24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HK Grotesk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C4D487-2F5D-4739-AB79-344DD6F9E106}"/>
              </a:ext>
            </a:extLst>
          </p:cNvPr>
          <p:cNvSpPr txBox="1"/>
          <p:nvPr/>
        </p:nvSpPr>
        <p:spPr>
          <a:xfrm>
            <a:off x="7434474" y="3818832"/>
            <a:ext cx="95353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Learning from Pandemic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Have a space to consider this significant period in our lives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Be more comfortably with the worry and stress of COVID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Be enable to support clients during these challenging</a:t>
            </a:r>
          </a:p>
          <a:p>
            <a:endParaRPr lang="en-GB" sz="24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AE311F-9F48-4E93-A7B4-22A93D0DD3E2}"/>
              </a:ext>
            </a:extLst>
          </p:cNvPr>
          <p:cNvSpPr txBox="1"/>
          <p:nvPr/>
        </p:nvSpPr>
        <p:spPr>
          <a:xfrm>
            <a:off x="7512627" y="8351776"/>
            <a:ext cx="84788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Group Support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No expectations</a:t>
            </a:r>
          </a:p>
          <a:p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4ED8FB-D95F-4814-A3D1-53654D10859B}"/>
              </a:ext>
            </a:extLst>
          </p:cNvPr>
          <p:cNvSpPr txBox="1"/>
          <p:nvPr/>
        </p:nvSpPr>
        <p:spPr>
          <a:xfrm>
            <a:off x="7446121" y="6061519"/>
            <a:ext cx="960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Wellbeing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Gain some insight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Personal growth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Get some self preservation skills</a:t>
            </a:r>
          </a:p>
          <a:p>
            <a:endParaRPr lang="en-GB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BA3F0C6-6FB6-41A2-B067-54DDEB0CB923}"/>
              </a:ext>
            </a:extLst>
          </p:cNvPr>
          <p:cNvCxnSpPr>
            <a:cxnSpLocks/>
          </p:cNvCxnSpPr>
          <p:nvPr/>
        </p:nvCxnSpPr>
        <p:spPr>
          <a:xfrm>
            <a:off x="7271903" y="36195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7114701-89A6-4DEA-997D-3B97F15A1190}"/>
              </a:ext>
            </a:extLst>
          </p:cNvPr>
          <p:cNvCxnSpPr>
            <a:cxnSpLocks/>
          </p:cNvCxnSpPr>
          <p:nvPr/>
        </p:nvCxnSpPr>
        <p:spPr>
          <a:xfrm>
            <a:off x="7249168" y="588695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CF49C5-705C-4A98-A5AC-9B54599C9B6B}"/>
              </a:ext>
            </a:extLst>
          </p:cNvPr>
          <p:cNvCxnSpPr>
            <a:cxnSpLocks/>
          </p:cNvCxnSpPr>
          <p:nvPr/>
        </p:nvCxnSpPr>
        <p:spPr>
          <a:xfrm>
            <a:off x="7260535" y="80391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EB698F7-8693-404A-89C8-9922F5790EE8}"/>
              </a:ext>
            </a:extLst>
          </p:cNvPr>
          <p:cNvSpPr/>
          <p:nvPr/>
        </p:nvSpPr>
        <p:spPr>
          <a:xfrm>
            <a:off x="2296503" y="8039100"/>
            <a:ext cx="35060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Sunday 21 June </a:t>
            </a:r>
          </a:p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242613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068" y="6454414"/>
            <a:ext cx="17603837" cy="3476244"/>
            <a:chOff x="0" y="0"/>
            <a:chExt cx="110524555" cy="21825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524553" cy="21825372"/>
            </a:xfrm>
            <a:custGeom>
              <a:avLst/>
              <a:gdLst/>
              <a:ahLst/>
              <a:cxnLst/>
              <a:rect l="l" t="t" r="r" b="b"/>
              <a:pathLst>
                <a:path w="110524553" h="21825372">
                  <a:moveTo>
                    <a:pt x="110298495" y="0"/>
                  </a:moveTo>
                  <a:lnTo>
                    <a:pt x="0" y="0"/>
                  </a:lnTo>
                  <a:lnTo>
                    <a:pt x="0" y="21825372"/>
                  </a:lnTo>
                  <a:lnTo>
                    <a:pt x="110524553" y="21825372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21599313"/>
                  </a:moveTo>
                  <a:lnTo>
                    <a:pt x="228600" y="21599313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215993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614248" y="349714"/>
            <a:ext cx="9331671" cy="6130100"/>
            <a:chOff x="0" y="0"/>
            <a:chExt cx="58588293" cy="38487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88294" cy="38487434"/>
            </a:xfrm>
            <a:custGeom>
              <a:avLst/>
              <a:gdLst/>
              <a:ahLst/>
              <a:cxnLst/>
              <a:rect l="l" t="t" r="r" b="b"/>
              <a:pathLst>
                <a:path w="58588294" h="38487434">
                  <a:moveTo>
                    <a:pt x="58362236" y="0"/>
                  </a:moveTo>
                  <a:lnTo>
                    <a:pt x="0" y="0"/>
                  </a:lnTo>
                  <a:lnTo>
                    <a:pt x="0" y="38487434"/>
                  </a:lnTo>
                  <a:lnTo>
                    <a:pt x="58588294" y="38487434"/>
                  </a:lnTo>
                  <a:lnTo>
                    <a:pt x="58588294" y="0"/>
                  </a:lnTo>
                  <a:lnTo>
                    <a:pt x="58362236" y="0"/>
                  </a:lnTo>
                  <a:close/>
                  <a:moveTo>
                    <a:pt x="58362236" y="38261376"/>
                  </a:moveTo>
                  <a:lnTo>
                    <a:pt x="228600" y="38261376"/>
                  </a:lnTo>
                  <a:lnTo>
                    <a:pt x="228600" y="228600"/>
                  </a:lnTo>
                  <a:lnTo>
                    <a:pt x="58362236" y="228600"/>
                  </a:lnTo>
                  <a:lnTo>
                    <a:pt x="58362236" y="382613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-125951" y="5574862"/>
            <a:ext cx="17480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DCEB16F-F3E5-4D2D-884C-EBAE16F1419E}"/>
              </a:ext>
            </a:extLst>
          </p:cNvPr>
          <p:cNvSpPr/>
          <p:nvPr/>
        </p:nvSpPr>
        <p:spPr>
          <a:xfrm>
            <a:off x="5562601" y="7207749"/>
            <a:ext cx="5747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Group results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192E86F-1346-4219-946E-9FBF96E2FAB6}"/>
              </a:ext>
            </a:extLst>
          </p:cNvPr>
          <p:cNvSpPr/>
          <p:nvPr/>
        </p:nvSpPr>
        <p:spPr>
          <a:xfrm>
            <a:off x="1076354" y="2282341"/>
            <a:ext cx="656782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Sunday 21 June</a:t>
            </a:r>
          </a:p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Afternoon</a:t>
            </a:r>
          </a:p>
        </p:txBody>
      </p:sp>
      <p:pic>
        <p:nvPicPr>
          <p:cNvPr id="12" name="Imagen 11" descr="Un atardecer en el mar&#10;&#10;Descripción generada automáticamente">
            <a:extLst>
              <a:ext uri="{FF2B5EF4-FFF2-40B4-BE49-F238E27FC236}">
                <a16:creationId xmlns:a16="http://schemas.microsoft.com/office/drawing/2014/main" id="{E7659119-4ED1-4823-AF08-FD31E93B4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58" y="1159367"/>
            <a:ext cx="4780800" cy="47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7570" y="349713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10313" y="349713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181031" y="349713"/>
            <a:ext cx="10707737" cy="9574315"/>
            <a:chOff x="0" y="0"/>
            <a:chExt cx="67227837" cy="601117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54090" y="1569120"/>
            <a:ext cx="6094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 lang="en-US" sz="8000" b="0" i="0" u="none" strike="noStrike" kern="1200" spc="0" baseline="0">
                <a:solidFill>
                  <a:srgbClr val="76A31F"/>
                </a:solidFill>
                <a:latin typeface="HK Grotesk Medium"/>
                <a:ea typeface="+mn-ea"/>
                <a:cs typeface="+mn-cs"/>
              </a:defRPr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Academic and Professional backgrounds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B7533CE-8A0A-4D4D-99EC-AC215FD5E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77153"/>
              </p:ext>
            </p:extLst>
          </p:nvPr>
        </p:nvGraphicFramePr>
        <p:xfrm>
          <a:off x="5638800" y="349713"/>
          <a:ext cx="13030200" cy="772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353299" y="8724900"/>
            <a:ext cx="106243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N:12</a:t>
            </a: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GB" sz="24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199BA-3A18-4AE8-ADDB-D5852B8ADC7A}"/>
              </a:ext>
            </a:extLst>
          </p:cNvPr>
          <p:cNvSpPr txBox="1"/>
          <p:nvPr/>
        </p:nvSpPr>
        <p:spPr>
          <a:xfrm>
            <a:off x="1619644" y="7034467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Sunday 21 June Afternoon</a:t>
            </a:r>
          </a:p>
        </p:txBody>
      </p:sp>
    </p:spTree>
    <p:extLst>
      <p:ext uri="{BB962C8B-B14F-4D97-AF65-F5344CB8AC3E}">
        <p14:creationId xmlns:p14="http://schemas.microsoft.com/office/powerpoint/2010/main" val="368105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3068" y="349714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49168" y="349714"/>
            <a:ext cx="10707737" cy="9574315"/>
            <a:chOff x="0" y="0"/>
            <a:chExt cx="67227837" cy="60111719"/>
          </a:xfrm>
          <a:solidFill>
            <a:srgbClr val="75A405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754090" y="1714500"/>
            <a:ext cx="609405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GB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What are the expectations about the course?</a:t>
            </a:r>
            <a:endParaRPr lang="en-US" sz="80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425787" y="656042"/>
            <a:ext cx="10685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Adapting Professional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Get some guidelines and guidance on working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Heighten awareness of what the situation brings to mental health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 new ways to help clients</a:t>
            </a: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4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4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HK Grotesk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C4D487-2F5D-4739-AB79-344DD6F9E106}"/>
              </a:ext>
            </a:extLst>
          </p:cNvPr>
          <p:cNvSpPr txBox="1"/>
          <p:nvPr/>
        </p:nvSpPr>
        <p:spPr>
          <a:xfrm>
            <a:off x="7497615" y="2980889"/>
            <a:ext cx="95353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Learning for Pandemic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Understand how to work during this crisis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Navigate through these unprecedented times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Reflect on experiences</a:t>
            </a:r>
          </a:p>
          <a:p>
            <a:endParaRPr lang="en-GB" sz="24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AE311F-9F48-4E93-A7B4-22A93D0DD3E2}"/>
              </a:ext>
            </a:extLst>
          </p:cNvPr>
          <p:cNvSpPr txBox="1"/>
          <p:nvPr/>
        </p:nvSpPr>
        <p:spPr>
          <a:xfrm>
            <a:off x="7478979" y="8296908"/>
            <a:ext cx="84788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Group Support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Realise that we are in this together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Share with other therapists the experience </a:t>
            </a:r>
          </a:p>
          <a:p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4ED8FB-D95F-4814-A3D1-53654D10859B}"/>
              </a:ext>
            </a:extLst>
          </p:cNvPr>
          <p:cNvSpPr txBox="1"/>
          <p:nvPr/>
        </p:nvSpPr>
        <p:spPr>
          <a:xfrm>
            <a:off x="7478979" y="5232318"/>
            <a:ext cx="9601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Wellbeing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Gain insight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Get Support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Look at self care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Manage Therapeutic burnout</a:t>
            </a:r>
          </a:p>
          <a:p>
            <a:endParaRPr lang="en-GB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BA3F0C6-6FB6-41A2-B067-54DDEB0CB923}"/>
              </a:ext>
            </a:extLst>
          </p:cNvPr>
          <p:cNvCxnSpPr>
            <a:cxnSpLocks/>
          </p:cNvCxnSpPr>
          <p:nvPr/>
        </p:nvCxnSpPr>
        <p:spPr>
          <a:xfrm>
            <a:off x="7271903" y="2894622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7114701-89A6-4DEA-997D-3B97F15A1190}"/>
              </a:ext>
            </a:extLst>
          </p:cNvPr>
          <p:cNvCxnSpPr>
            <a:cxnSpLocks/>
          </p:cNvCxnSpPr>
          <p:nvPr/>
        </p:nvCxnSpPr>
        <p:spPr>
          <a:xfrm>
            <a:off x="7249168" y="5146051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CF49C5-705C-4A98-A5AC-9B54599C9B6B}"/>
              </a:ext>
            </a:extLst>
          </p:cNvPr>
          <p:cNvCxnSpPr>
            <a:cxnSpLocks/>
          </p:cNvCxnSpPr>
          <p:nvPr/>
        </p:nvCxnSpPr>
        <p:spPr>
          <a:xfrm>
            <a:off x="7260535" y="81153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87C43D-2B54-429F-8AA3-6766364AC94E}"/>
              </a:ext>
            </a:extLst>
          </p:cNvPr>
          <p:cNvSpPr txBox="1"/>
          <p:nvPr/>
        </p:nvSpPr>
        <p:spPr>
          <a:xfrm>
            <a:off x="1703164" y="7377380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Sunday 21 June Afternoon</a:t>
            </a:r>
          </a:p>
        </p:txBody>
      </p:sp>
    </p:spTree>
    <p:extLst>
      <p:ext uri="{BB962C8B-B14F-4D97-AF65-F5344CB8AC3E}">
        <p14:creationId xmlns:p14="http://schemas.microsoft.com/office/powerpoint/2010/main" val="313492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068" y="6454414"/>
            <a:ext cx="17603837" cy="3476244"/>
            <a:chOff x="0" y="0"/>
            <a:chExt cx="110524555" cy="21825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524553" cy="21825372"/>
            </a:xfrm>
            <a:custGeom>
              <a:avLst/>
              <a:gdLst/>
              <a:ahLst/>
              <a:cxnLst/>
              <a:rect l="l" t="t" r="r" b="b"/>
              <a:pathLst>
                <a:path w="110524553" h="21825372">
                  <a:moveTo>
                    <a:pt x="110298495" y="0"/>
                  </a:moveTo>
                  <a:lnTo>
                    <a:pt x="0" y="0"/>
                  </a:lnTo>
                  <a:lnTo>
                    <a:pt x="0" y="21825372"/>
                  </a:lnTo>
                  <a:lnTo>
                    <a:pt x="110524553" y="21825372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21599313"/>
                  </a:moveTo>
                  <a:lnTo>
                    <a:pt x="228600" y="21599313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215993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614248" y="349714"/>
            <a:ext cx="9331671" cy="6130100"/>
            <a:chOff x="0" y="0"/>
            <a:chExt cx="58588293" cy="38487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88294" cy="38487434"/>
            </a:xfrm>
            <a:custGeom>
              <a:avLst/>
              <a:gdLst/>
              <a:ahLst/>
              <a:cxnLst/>
              <a:rect l="l" t="t" r="r" b="b"/>
              <a:pathLst>
                <a:path w="58588294" h="38487434">
                  <a:moveTo>
                    <a:pt x="58362236" y="0"/>
                  </a:moveTo>
                  <a:lnTo>
                    <a:pt x="0" y="0"/>
                  </a:lnTo>
                  <a:lnTo>
                    <a:pt x="0" y="38487434"/>
                  </a:lnTo>
                  <a:lnTo>
                    <a:pt x="58588294" y="38487434"/>
                  </a:lnTo>
                  <a:lnTo>
                    <a:pt x="58588294" y="0"/>
                  </a:lnTo>
                  <a:lnTo>
                    <a:pt x="58362236" y="0"/>
                  </a:lnTo>
                  <a:close/>
                  <a:moveTo>
                    <a:pt x="58362236" y="38261376"/>
                  </a:moveTo>
                  <a:lnTo>
                    <a:pt x="228600" y="38261376"/>
                  </a:lnTo>
                  <a:lnTo>
                    <a:pt x="228600" y="228600"/>
                  </a:lnTo>
                  <a:lnTo>
                    <a:pt x="58362236" y="228600"/>
                  </a:lnTo>
                  <a:lnTo>
                    <a:pt x="58362236" y="382613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-125951" y="5574862"/>
            <a:ext cx="17480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3E30101-4CFA-4CC1-A3E9-9F7FB2D6DA5F}"/>
              </a:ext>
            </a:extLst>
          </p:cNvPr>
          <p:cNvSpPr/>
          <p:nvPr/>
        </p:nvSpPr>
        <p:spPr>
          <a:xfrm>
            <a:off x="5562601" y="7207749"/>
            <a:ext cx="5747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Group results</a:t>
            </a:r>
          </a:p>
        </p:txBody>
      </p:sp>
      <p:pic>
        <p:nvPicPr>
          <p:cNvPr id="9" name="Imagen 8" descr="Un atardecer en una montaña&#10;&#10;Descripción generada automáticamente">
            <a:extLst>
              <a:ext uri="{FF2B5EF4-FFF2-40B4-BE49-F238E27FC236}">
                <a16:creationId xmlns:a16="http://schemas.microsoft.com/office/drawing/2014/main" id="{62C21258-3195-45A2-B11F-14865455291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83" y="1205038"/>
            <a:ext cx="4780800" cy="48096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3A6100B-1C11-4310-9236-900D314A72C2}"/>
              </a:ext>
            </a:extLst>
          </p:cNvPr>
          <p:cNvSpPr/>
          <p:nvPr/>
        </p:nvSpPr>
        <p:spPr>
          <a:xfrm>
            <a:off x="-304800" y="2345434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Saturday 4 July</a:t>
            </a:r>
          </a:p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356696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095" y="278621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10313" y="349713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181031" y="349713"/>
            <a:ext cx="10707737" cy="9574315"/>
            <a:chOff x="0" y="0"/>
            <a:chExt cx="67227837" cy="601117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54090" y="1569120"/>
            <a:ext cx="6094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 lang="en-US" sz="8000" b="0" i="0" u="none" strike="noStrike" kern="1200" spc="0" baseline="0">
                <a:solidFill>
                  <a:srgbClr val="76A31F"/>
                </a:solidFill>
                <a:latin typeface="HK Grotesk Medium"/>
                <a:ea typeface="+mn-ea"/>
                <a:cs typeface="+mn-cs"/>
              </a:defRPr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Academic and Professional backgrounds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B7533CE-8A0A-4D4D-99EC-AC215FD5E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510008"/>
              </p:ext>
            </p:extLst>
          </p:nvPr>
        </p:nvGraphicFramePr>
        <p:xfrm>
          <a:off x="5328716" y="278621"/>
          <a:ext cx="13030200" cy="746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321045" y="8267099"/>
            <a:ext cx="106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N:15</a:t>
            </a: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*</a:t>
            </a:r>
            <a:r>
              <a:rPr lang="es-ES" sz="2800" dirty="0" err="1">
                <a:solidFill>
                  <a:srgbClr val="76A31F"/>
                </a:solidFill>
                <a:latin typeface="Baskerville Old Face" panose="02020602080505020303" pitchFamily="18" charset="0"/>
              </a:rPr>
              <a:t>Other</a:t>
            </a: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: </a:t>
            </a:r>
            <a:r>
              <a:rPr lang="en-GB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</a:t>
            </a:r>
            <a:r>
              <a:rPr lang="en-GB" sz="2800" dirty="0"/>
              <a:t>ocial science degree, Philosophy degree </a:t>
            </a:r>
            <a:endParaRPr lang="es-ES" sz="28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GB" sz="24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199BA-3A18-4AE8-ADDB-D5852B8ADC7A}"/>
              </a:ext>
            </a:extLst>
          </p:cNvPr>
          <p:cNvSpPr txBox="1"/>
          <p:nvPr/>
        </p:nvSpPr>
        <p:spPr>
          <a:xfrm>
            <a:off x="1519092" y="7531457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4 July</a:t>
            </a:r>
          </a:p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6239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3068" y="349714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49168" y="349714"/>
            <a:ext cx="10707737" cy="9574315"/>
            <a:chOff x="0" y="0"/>
            <a:chExt cx="67227837" cy="60111719"/>
          </a:xfrm>
          <a:solidFill>
            <a:srgbClr val="75A405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754090" y="1714500"/>
            <a:ext cx="609405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GB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What are the expectations about the course?</a:t>
            </a:r>
            <a:endParaRPr lang="en-US" sz="80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433844" y="362971"/>
            <a:ext cx="106857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Adapting Professional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Have CPD training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 about approaches to work with frontline NHS personnel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Think through some of the implications of working online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Gain further knowledge and skills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Think with many other perspectives</a:t>
            </a: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HK Grotesk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C4D487-2F5D-4739-AB79-344DD6F9E106}"/>
              </a:ext>
            </a:extLst>
          </p:cNvPr>
          <p:cNvSpPr txBox="1"/>
          <p:nvPr/>
        </p:nvSpPr>
        <p:spPr>
          <a:xfrm>
            <a:off x="7478053" y="3216334"/>
            <a:ext cx="1013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Learning from Pandemic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Explore aspects of the current corona crisis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Explore how the current </a:t>
            </a:r>
            <a:r>
              <a:rPr lang="en-GB" sz="2800" dirty="0" err="1">
                <a:solidFill>
                  <a:srgbClr val="75A405"/>
                </a:solidFill>
                <a:latin typeface="Baskerville Old Face" panose="02020602080505020303" pitchFamily="18" charset="0"/>
              </a:rPr>
              <a:t>covid</a:t>
            </a:r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 epidemic is impacting on our individual and collective psyche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Find meaning in this crisis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AE311F-9F48-4E93-A7B4-22A93D0DD3E2}"/>
              </a:ext>
            </a:extLst>
          </p:cNvPr>
          <p:cNvSpPr txBox="1"/>
          <p:nvPr/>
        </p:nvSpPr>
        <p:spPr>
          <a:xfrm>
            <a:off x="7433844" y="7246373"/>
            <a:ext cx="8478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Group Support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Receive from and possibly provide support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Have an insightful discussion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Share professional experiences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Find connection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No expectations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4ED8FB-D95F-4814-A3D1-53654D10859B}"/>
              </a:ext>
            </a:extLst>
          </p:cNvPr>
          <p:cNvSpPr txBox="1"/>
          <p:nvPr/>
        </p:nvSpPr>
        <p:spPr>
          <a:xfrm>
            <a:off x="7478053" y="5632949"/>
            <a:ext cx="960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Wellbeing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Reflect on how we can develop and grow from this experience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Talk about anxiety and other emotions we're feeling at the moment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BA3F0C6-6FB6-41A2-B067-54DDEB0CB923}"/>
              </a:ext>
            </a:extLst>
          </p:cNvPr>
          <p:cNvCxnSpPr>
            <a:cxnSpLocks/>
          </p:cNvCxnSpPr>
          <p:nvPr/>
        </p:nvCxnSpPr>
        <p:spPr>
          <a:xfrm>
            <a:off x="7271903" y="3125793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7114701-89A6-4DEA-997D-3B97F15A1190}"/>
              </a:ext>
            </a:extLst>
          </p:cNvPr>
          <p:cNvCxnSpPr>
            <a:cxnSpLocks/>
          </p:cNvCxnSpPr>
          <p:nvPr/>
        </p:nvCxnSpPr>
        <p:spPr>
          <a:xfrm>
            <a:off x="7271903" y="5463103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CF49C5-705C-4A98-A5AC-9B54599C9B6B}"/>
              </a:ext>
            </a:extLst>
          </p:cNvPr>
          <p:cNvCxnSpPr>
            <a:cxnSpLocks/>
          </p:cNvCxnSpPr>
          <p:nvPr/>
        </p:nvCxnSpPr>
        <p:spPr>
          <a:xfrm>
            <a:off x="7271903" y="72009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87C43D-2B54-429F-8AA3-6766364AC94E}"/>
              </a:ext>
            </a:extLst>
          </p:cNvPr>
          <p:cNvSpPr txBox="1"/>
          <p:nvPr/>
        </p:nvSpPr>
        <p:spPr>
          <a:xfrm>
            <a:off x="1618497" y="7422361"/>
            <a:ext cx="419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4 July</a:t>
            </a:r>
          </a:p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Morning</a:t>
            </a:r>
          </a:p>
          <a:p>
            <a:pPr algn="ctr"/>
            <a:endParaRPr lang="en-GB" sz="28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8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068" y="6454414"/>
            <a:ext cx="17603837" cy="3476244"/>
            <a:chOff x="0" y="0"/>
            <a:chExt cx="110524555" cy="21825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524553" cy="21825372"/>
            </a:xfrm>
            <a:custGeom>
              <a:avLst/>
              <a:gdLst/>
              <a:ahLst/>
              <a:cxnLst/>
              <a:rect l="l" t="t" r="r" b="b"/>
              <a:pathLst>
                <a:path w="110524553" h="21825372">
                  <a:moveTo>
                    <a:pt x="110298495" y="0"/>
                  </a:moveTo>
                  <a:lnTo>
                    <a:pt x="0" y="0"/>
                  </a:lnTo>
                  <a:lnTo>
                    <a:pt x="0" y="21825372"/>
                  </a:lnTo>
                  <a:lnTo>
                    <a:pt x="110524553" y="21825372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21599313"/>
                  </a:moveTo>
                  <a:lnTo>
                    <a:pt x="228600" y="21599313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215993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614248" y="349714"/>
            <a:ext cx="9331671" cy="6130100"/>
            <a:chOff x="0" y="0"/>
            <a:chExt cx="58588293" cy="38487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88294" cy="38487434"/>
            </a:xfrm>
            <a:custGeom>
              <a:avLst/>
              <a:gdLst/>
              <a:ahLst/>
              <a:cxnLst/>
              <a:rect l="l" t="t" r="r" b="b"/>
              <a:pathLst>
                <a:path w="58588294" h="38487434">
                  <a:moveTo>
                    <a:pt x="58362236" y="0"/>
                  </a:moveTo>
                  <a:lnTo>
                    <a:pt x="0" y="0"/>
                  </a:lnTo>
                  <a:lnTo>
                    <a:pt x="0" y="38487434"/>
                  </a:lnTo>
                  <a:lnTo>
                    <a:pt x="58588294" y="38487434"/>
                  </a:lnTo>
                  <a:lnTo>
                    <a:pt x="58588294" y="0"/>
                  </a:lnTo>
                  <a:lnTo>
                    <a:pt x="58362236" y="0"/>
                  </a:lnTo>
                  <a:close/>
                  <a:moveTo>
                    <a:pt x="58362236" y="38261376"/>
                  </a:moveTo>
                  <a:lnTo>
                    <a:pt x="228600" y="38261376"/>
                  </a:lnTo>
                  <a:lnTo>
                    <a:pt x="228600" y="228600"/>
                  </a:lnTo>
                  <a:lnTo>
                    <a:pt x="58362236" y="228600"/>
                  </a:lnTo>
                  <a:lnTo>
                    <a:pt x="58362236" y="382613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-125951" y="5574862"/>
            <a:ext cx="17480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10BB65-4477-48CB-B786-7FA4D7FC226C}"/>
              </a:ext>
            </a:extLst>
          </p:cNvPr>
          <p:cNvSpPr/>
          <p:nvPr/>
        </p:nvSpPr>
        <p:spPr>
          <a:xfrm>
            <a:off x="5562601" y="7207749"/>
            <a:ext cx="5747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Group results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F793CB-7A65-4E28-AD06-A7C550617CA9}"/>
              </a:ext>
            </a:extLst>
          </p:cNvPr>
          <p:cNvSpPr/>
          <p:nvPr/>
        </p:nvSpPr>
        <p:spPr>
          <a:xfrm>
            <a:off x="-124628" y="1879711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Saturday 4 July</a:t>
            </a:r>
          </a:p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Afternoon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9C165A-17F7-4184-9F00-AAA69044139C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245" y="1074511"/>
            <a:ext cx="4780800" cy="48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0037" y="324872"/>
            <a:ext cx="6830994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10313" y="349713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181031" y="349713"/>
            <a:ext cx="10707737" cy="9574315"/>
            <a:chOff x="0" y="0"/>
            <a:chExt cx="67227837" cy="601117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54090" y="1569120"/>
            <a:ext cx="6094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 lang="en-US" sz="8000" b="0" i="0" u="none" strike="noStrike" kern="1200" spc="0" baseline="0">
                <a:solidFill>
                  <a:srgbClr val="76A31F"/>
                </a:solidFill>
                <a:latin typeface="HK Grotesk Medium"/>
                <a:ea typeface="+mn-ea"/>
                <a:cs typeface="+mn-cs"/>
              </a:defRPr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Academic and Professional backgrounds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B7533CE-8A0A-4D4D-99EC-AC215FD5E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993878"/>
              </p:ext>
            </p:extLst>
          </p:nvPr>
        </p:nvGraphicFramePr>
        <p:xfrm>
          <a:off x="5638800" y="349713"/>
          <a:ext cx="13030200" cy="707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353299" y="8529497"/>
            <a:ext cx="106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N:14</a:t>
            </a: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*</a:t>
            </a:r>
            <a:r>
              <a:rPr lang="es-ES" sz="2800" dirty="0" err="1">
                <a:solidFill>
                  <a:srgbClr val="76A31F"/>
                </a:solidFill>
                <a:latin typeface="Baskerville Old Face" panose="02020602080505020303" pitchFamily="18" charset="0"/>
              </a:rPr>
              <a:t>Other</a:t>
            </a: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: </a:t>
            </a:r>
            <a:r>
              <a:rPr lang="en-GB" sz="2800" dirty="0"/>
              <a:t>Philosophy studies, Nurse, Osteopathy </a:t>
            </a: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 </a:t>
            </a: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GB" sz="24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199BA-3A18-4AE8-ADDB-D5852B8ADC7A}"/>
              </a:ext>
            </a:extLst>
          </p:cNvPr>
          <p:cNvSpPr txBox="1"/>
          <p:nvPr/>
        </p:nvSpPr>
        <p:spPr>
          <a:xfrm>
            <a:off x="1647718" y="6873164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4 July</a:t>
            </a:r>
          </a:p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369972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3068" y="349714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49168" y="349714"/>
            <a:ext cx="10707737" cy="9574315"/>
            <a:chOff x="0" y="0"/>
            <a:chExt cx="67227837" cy="60111719"/>
          </a:xfrm>
          <a:solidFill>
            <a:srgbClr val="75A405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754090" y="1714500"/>
            <a:ext cx="609405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GB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What are the expectations about the course?</a:t>
            </a:r>
            <a:endParaRPr lang="en-US" sz="80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455166" y="475544"/>
            <a:ext cx="106857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Adapting Professional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 something new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Get information in supporting professional adaptation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Increase the knowledge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Adapt to working online</a:t>
            </a: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HK Grotesk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C4D487-2F5D-4739-AB79-344DD6F9E106}"/>
              </a:ext>
            </a:extLst>
          </p:cNvPr>
          <p:cNvSpPr txBox="1"/>
          <p:nvPr/>
        </p:nvSpPr>
        <p:spPr>
          <a:xfrm>
            <a:off x="7452257" y="3070353"/>
            <a:ext cx="10054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Learning from Pandemic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Understand more clearly the implications of this pandemic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Explore issues around responses to COVID-19 and the anxiety connected to this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Be able to reflect on the legacy of the pandemic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AE311F-9F48-4E93-A7B4-22A93D0DD3E2}"/>
              </a:ext>
            </a:extLst>
          </p:cNvPr>
          <p:cNvSpPr txBox="1"/>
          <p:nvPr/>
        </p:nvSpPr>
        <p:spPr>
          <a:xfrm>
            <a:off x="7474216" y="7875839"/>
            <a:ext cx="84788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Group Support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Share experiences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Connect with other therapists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Be open minded</a:t>
            </a:r>
          </a:p>
          <a:p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4ED8FB-D95F-4814-A3D1-53654D10859B}"/>
              </a:ext>
            </a:extLst>
          </p:cNvPr>
          <p:cNvSpPr txBox="1"/>
          <p:nvPr/>
        </p:nvSpPr>
        <p:spPr>
          <a:xfrm>
            <a:off x="7474216" y="5646062"/>
            <a:ext cx="96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Wellbeing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Expand awareness and stimulate new perspectives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Manage stress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Hold my own fears around </a:t>
            </a:r>
            <a:r>
              <a:rPr lang="en-GB" sz="2800" dirty="0" err="1">
                <a:solidFill>
                  <a:srgbClr val="75A405"/>
                </a:solidFill>
                <a:latin typeface="Baskerville Old Face" panose="02020602080505020303" pitchFamily="18" charset="0"/>
              </a:rPr>
              <a:t>Covid</a:t>
            </a:r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 when I work with clients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BA3F0C6-6FB6-41A2-B067-54DDEB0CB923}"/>
              </a:ext>
            </a:extLst>
          </p:cNvPr>
          <p:cNvCxnSpPr>
            <a:cxnSpLocks/>
          </p:cNvCxnSpPr>
          <p:nvPr/>
        </p:nvCxnSpPr>
        <p:spPr>
          <a:xfrm>
            <a:off x="7271903" y="2863779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7114701-89A6-4DEA-997D-3B97F15A1190}"/>
              </a:ext>
            </a:extLst>
          </p:cNvPr>
          <p:cNvCxnSpPr>
            <a:cxnSpLocks/>
          </p:cNvCxnSpPr>
          <p:nvPr/>
        </p:nvCxnSpPr>
        <p:spPr>
          <a:xfrm>
            <a:off x="7249168" y="54483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CF49C5-705C-4A98-A5AC-9B54599C9B6B}"/>
              </a:ext>
            </a:extLst>
          </p:cNvPr>
          <p:cNvCxnSpPr>
            <a:cxnSpLocks/>
          </p:cNvCxnSpPr>
          <p:nvPr/>
        </p:nvCxnSpPr>
        <p:spPr>
          <a:xfrm>
            <a:off x="7271903" y="7825081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C86507E-9FD0-4B71-9EB1-BDA3CA42AFF3}"/>
              </a:ext>
            </a:extLst>
          </p:cNvPr>
          <p:cNvSpPr txBox="1"/>
          <p:nvPr/>
        </p:nvSpPr>
        <p:spPr>
          <a:xfrm>
            <a:off x="1931475" y="7707355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4 July</a:t>
            </a:r>
          </a:p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85793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068" y="6454414"/>
            <a:ext cx="17603837" cy="3476244"/>
            <a:chOff x="0" y="0"/>
            <a:chExt cx="110524555" cy="21825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524553" cy="21825372"/>
            </a:xfrm>
            <a:custGeom>
              <a:avLst/>
              <a:gdLst/>
              <a:ahLst/>
              <a:cxnLst/>
              <a:rect l="l" t="t" r="r" b="b"/>
              <a:pathLst>
                <a:path w="110524553" h="21825372">
                  <a:moveTo>
                    <a:pt x="110298495" y="0"/>
                  </a:moveTo>
                  <a:lnTo>
                    <a:pt x="0" y="0"/>
                  </a:lnTo>
                  <a:lnTo>
                    <a:pt x="0" y="21825372"/>
                  </a:lnTo>
                  <a:lnTo>
                    <a:pt x="110524553" y="21825372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21599313"/>
                  </a:moveTo>
                  <a:lnTo>
                    <a:pt x="228600" y="21599313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215993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614248" y="349714"/>
            <a:ext cx="9331671" cy="6130100"/>
            <a:chOff x="0" y="0"/>
            <a:chExt cx="58588293" cy="38487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88294" cy="38487434"/>
            </a:xfrm>
            <a:custGeom>
              <a:avLst/>
              <a:gdLst/>
              <a:ahLst/>
              <a:cxnLst/>
              <a:rect l="l" t="t" r="r" b="b"/>
              <a:pathLst>
                <a:path w="58588294" h="38487434">
                  <a:moveTo>
                    <a:pt x="58362236" y="0"/>
                  </a:moveTo>
                  <a:lnTo>
                    <a:pt x="0" y="0"/>
                  </a:lnTo>
                  <a:lnTo>
                    <a:pt x="0" y="38487434"/>
                  </a:lnTo>
                  <a:lnTo>
                    <a:pt x="58588294" y="38487434"/>
                  </a:lnTo>
                  <a:lnTo>
                    <a:pt x="58588294" y="0"/>
                  </a:lnTo>
                  <a:lnTo>
                    <a:pt x="58362236" y="0"/>
                  </a:lnTo>
                  <a:close/>
                  <a:moveTo>
                    <a:pt x="58362236" y="38261376"/>
                  </a:moveTo>
                  <a:lnTo>
                    <a:pt x="228600" y="38261376"/>
                  </a:lnTo>
                  <a:lnTo>
                    <a:pt x="228600" y="228600"/>
                  </a:lnTo>
                  <a:lnTo>
                    <a:pt x="58362236" y="228600"/>
                  </a:lnTo>
                  <a:lnTo>
                    <a:pt x="58362236" y="382613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-125951" y="5574862"/>
            <a:ext cx="17480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FB075E-3D84-4102-AED0-CD135AEBB8BA}"/>
              </a:ext>
            </a:extLst>
          </p:cNvPr>
          <p:cNvSpPr/>
          <p:nvPr/>
        </p:nvSpPr>
        <p:spPr>
          <a:xfrm>
            <a:off x="774474" y="2209486"/>
            <a:ext cx="735169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Saturday 20 June </a:t>
            </a:r>
          </a:p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Morning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C46AFE-D12D-456C-A5B4-7E36485A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1104900"/>
            <a:ext cx="4781908" cy="480923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D5724B3-37B1-47E8-898F-FDF85978CB02}"/>
              </a:ext>
            </a:extLst>
          </p:cNvPr>
          <p:cNvSpPr/>
          <p:nvPr/>
        </p:nvSpPr>
        <p:spPr>
          <a:xfrm>
            <a:off x="5562601" y="7207749"/>
            <a:ext cx="5747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Group results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640211" y="2033732"/>
            <a:ext cx="8309767" cy="79369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420565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  <a:ln>
              <a:solidFill>
                <a:srgbClr val="75A405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-27408" y="4578989"/>
            <a:ext cx="10097225" cy="95308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Thank you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643" r="643"/>
          <a:stretch>
            <a:fillRect/>
          </a:stretch>
        </p:blipFill>
        <p:spPr>
          <a:xfrm>
            <a:off x="4149698" y="542425"/>
            <a:ext cx="9811896" cy="15903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38528" y="9455832"/>
            <a:ext cx="7946745" cy="915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16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Data processed by Dr. Mariana Psyrdellis</a:t>
            </a:r>
          </a:p>
          <a:p>
            <a:pPr algn="ctr">
              <a:lnSpc>
                <a:spcPts val="3640"/>
              </a:lnSpc>
            </a:pPr>
            <a:endParaRPr lang="en-US" sz="2800" dirty="0">
              <a:solidFill>
                <a:srgbClr val="75A405"/>
              </a:solidFill>
              <a:latin typeface="HK Grotesk Light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FB88081-88BD-47EB-9A28-48CE4D850BDF}"/>
              </a:ext>
            </a:extLst>
          </p:cNvPr>
          <p:cNvCxnSpPr/>
          <p:nvPr/>
        </p:nvCxnSpPr>
        <p:spPr>
          <a:xfrm>
            <a:off x="353068" y="2022341"/>
            <a:ext cx="17603837" cy="0"/>
          </a:xfrm>
          <a:prstGeom prst="line">
            <a:avLst/>
          </a:prstGeom>
          <a:ln w="5715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2D55327-DB67-4CB3-92A5-45760C30E1CC}"/>
              </a:ext>
            </a:extLst>
          </p:cNvPr>
          <p:cNvCxnSpPr>
            <a:cxnSpLocks/>
          </p:cNvCxnSpPr>
          <p:nvPr/>
        </p:nvCxnSpPr>
        <p:spPr>
          <a:xfrm>
            <a:off x="353068" y="8302013"/>
            <a:ext cx="9287143" cy="0"/>
          </a:xfrm>
          <a:prstGeom prst="line">
            <a:avLst/>
          </a:prstGeom>
          <a:ln w="5715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A7B0E2D-5E52-4E79-82ED-6EC7C01DF782}"/>
              </a:ext>
            </a:extLst>
          </p:cNvPr>
          <p:cNvCxnSpPr>
            <a:cxnSpLocks/>
          </p:cNvCxnSpPr>
          <p:nvPr/>
        </p:nvCxnSpPr>
        <p:spPr>
          <a:xfrm flipV="1">
            <a:off x="9633284" y="2010951"/>
            <a:ext cx="6927" cy="7959684"/>
          </a:xfrm>
          <a:prstGeom prst="line">
            <a:avLst/>
          </a:prstGeom>
          <a:ln w="5715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E3ABDE5-EF15-4E78-A6E2-A70D3FBE7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239" y="3144754"/>
            <a:ext cx="6246710" cy="61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7588" y="362972"/>
            <a:ext cx="6896100" cy="9504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10313" y="349713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181031" y="349713"/>
            <a:ext cx="10707737" cy="9574315"/>
            <a:chOff x="0" y="0"/>
            <a:chExt cx="67227837" cy="601117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71510" y="2078199"/>
            <a:ext cx="6094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 lang="en-US" sz="8000" b="0" i="0" u="none" strike="noStrike" kern="1200" spc="0" baseline="0">
                <a:solidFill>
                  <a:srgbClr val="76A31F"/>
                </a:solidFill>
                <a:latin typeface="HK Grotesk Medium"/>
                <a:ea typeface="+mn-ea"/>
                <a:cs typeface="+mn-cs"/>
              </a:defRPr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Academic and Professional backgrounds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B7533CE-8A0A-4D4D-99EC-AC215FD5E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661502"/>
              </p:ext>
            </p:extLst>
          </p:nvPr>
        </p:nvGraphicFramePr>
        <p:xfrm>
          <a:off x="5638800" y="0"/>
          <a:ext cx="13030200" cy="80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412401" y="8652607"/>
            <a:ext cx="1062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N:15</a:t>
            </a: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*</a:t>
            </a:r>
            <a:r>
              <a:rPr lang="es-ES" sz="2800" dirty="0" err="1">
                <a:solidFill>
                  <a:srgbClr val="76A31F"/>
                </a:solidFill>
                <a:latin typeface="Baskerville Old Face" panose="02020602080505020303" pitchFamily="18" charset="0"/>
              </a:rPr>
              <a:t>Other</a:t>
            </a: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: </a:t>
            </a:r>
            <a:r>
              <a:rPr lang="en-GB" sz="2800" dirty="0"/>
              <a:t>Social Worker, Philosophy and Religious History degree </a:t>
            </a:r>
            <a:endParaRPr lang="es-ES" sz="28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GB" sz="24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199BA-3A18-4AE8-ADDB-D5852B8ADC7A}"/>
              </a:ext>
            </a:extLst>
          </p:cNvPr>
          <p:cNvSpPr txBox="1"/>
          <p:nvPr/>
        </p:nvSpPr>
        <p:spPr>
          <a:xfrm>
            <a:off x="1647718" y="7793034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20 June Morning</a:t>
            </a:r>
          </a:p>
        </p:txBody>
      </p:sp>
    </p:spTree>
    <p:extLst>
      <p:ext uri="{BB962C8B-B14F-4D97-AF65-F5344CB8AC3E}">
        <p14:creationId xmlns:p14="http://schemas.microsoft.com/office/powerpoint/2010/main" val="141518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3068" y="349714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49168" y="349714"/>
            <a:ext cx="10707737" cy="9574315"/>
            <a:chOff x="0" y="0"/>
            <a:chExt cx="67227837" cy="60111719"/>
          </a:xfrm>
          <a:solidFill>
            <a:srgbClr val="75A405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754090" y="1714500"/>
            <a:ext cx="609405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GB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What are the expectations about the course?</a:t>
            </a:r>
            <a:endParaRPr lang="en-US" sz="80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335669" y="523575"/>
            <a:ext cx="106857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Adapting Professional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Be trained in existential therapy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Reflex about how the work has changed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Be enlightened and trained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Get new skills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C4D487-2F5D-4739-AB79-344DD6F9E106}"/>
              </a:ext>
            </a:extLst>
          </p:cNvPr>
          <p:cNvSpPr txBox="1"/>
          <p:nvPr/>
        </p:nvSpPr>
        <p:spPr>
          <a:xfrm>
            <a:off x="7478979" y="3779560"/>
            <a:ext cx="100549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Learning from Pandemic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Explore the impact of Covid-19 on how we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Get insights on working with clients on their fears and existential angst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Manage the slowdown of economic activity caused by the coronavirus lockdown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Understand the development of the current situation</a:t>
            </a:r>
          </a:p>
          <a:p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AE311F-9F48-4E93-A7B4-22A93D0DD3E2}"/>
              </a:ext>
            </a:extLst>
          </p:cNvPr>
          <p:cNvSpPr txBox="1"/>
          <p:nvPr/>
        </p:nvSpPr>
        <p:spPr>
          <a:xfrm>
            <a:off x="7478979" y="7009365"/>
            <a:ext cx="8478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Group Support</a:t>
            </a:r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Spend time with other professionals and interact with them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Hear and learn from the experience of others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Connect with other therapists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 from others and contribute from my experience</a:t>
            </a:r>
          </a:p>
          <a:p>
            <a:endParaRPr lang="en-GB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4ED8FB-D95F-4814-A3D1-53654D10859B}"/>
              </a:ext>
            </a:extLst>
          </p:cNvPr>
          <p:cNvSpPr txBox="1"/>
          <p:nvPr/>
        </p:nvSpPr>
        <p:spPr>
          <a:xfrm>
            <a:off x="7478979" y="5232318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BA3F0C6-6FB6-41A2-B067-54DDEB0CB923}"/>
              </a:ext>
            </a:extLst>
          </p:cNvPr>
          <p:cNvCxnSpPr>
            <a:cxnSpLocks/>
          </p:cNvCxnSpPr>
          <p:nvPr/>
        </p:nvCxnSpPr>
        <p:spPr>
          <a:xfrm>
            <a:off x="7271903" y="37719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CF49C5-705C-4A98-A5AC-9B54599C9B6B}"/>
              </a:ext>
            </a:extLst>
          </p:cNvPr>
          <p:cNvCxnSpPr>
            <a:cxnSpLocks/>
          </p:cNvCxnSpPr>
          <p:nvPr/>
        </p:nvCxnSpPr>
        <p:spPr>
          <a:xfrm>
            <a:off x="7249168" y="69723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87C43D-2B54-429F-8AA3-6766364AC94E}"/>
              </a:ext>
            </a:extLst>
          </p:cNvPr>
          <p:cNvSpPr txBox="1"/>
          <p:nvPr/>
        </p:nvSpPr>
        <p:spPr>
          <a:xfrm>
            <a:off x="1524000" y="7619757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20 June Morning</a:t>
            </a:r>
          </a:p>
        </p:txBody>
      </p:sp>
    </p:spTree>
    <p:extLst>
      <p:ext uri="{BB962C8B-B14F-4D97-AF65-F5344CB8AC3E}">
        <p14:creationId xmlns:p14="http://schemas.microsoft.com/office/powerpoint/2010/main" val="233244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068" y="6454414"/>
            <a:ext cx="17603837" cy="3476244"/>
            <a:chOff x="0" y="0"/>
            <a:chExt cx="110524555" cy="21825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524553" cy="21825372"/>
            </a:xfrm>
            <a:custGeom>
              <a:avLst/>
              <a:gdLst/>
              <a:ahLst/>
              <a:cxnLst/>
              <a:rect l="l" t="t" r="r" b="b"/>
              <a:pathLst>
                <a:path w="110524553" h="21825372">
                  <a:moveTo>
                    <a:pt x="110298495" y="0"/>
                  </a:moveTo>
                  <a:lnTo>
                    <a:pt x="0" y="0"/>
                  </a:lnTo>
                  <a:lnTo>
                    <a:pt x="0" y="21825372"/>
                  </a:lnTo>
                  <a:lnTo>
                    <a:pt x="110524553" y="21825372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21599313"/>
                  </a:moveTo>
                  <a:lnTo>
                    <a:pt x="228600" y="21599313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215993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614248" y="349714"/>
            <a:ext cx="9331671" cy="6130100"/>
            <a:chOff x="0" y="0"/>
            <a:chExt cx="58588293" cy="38487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88294" cy="38487434"/>
            </a:xfrm>
            <a:custGeom>
              <a:avLst/>
              <a:gdLst/>
              <a:ahLst/>
              <a:cxnLst/>
              <a:rect l="l" t="t" r="r" b="b"/>
              <a:pathLst>
                <a:path w="58588294" h="38487434">
                  <a:moveTo>
                    <a:pt x="58362236" y="0"/>
                  </a:moveTo>
                  <a:lnTo>
                    <a:pt x="0" y="0"/>
                  </a:lnTo>
                  <a:lnTo>
                    <a:pt x="0" y="38487434"/>
                  </a:lnTo>
                  <a:lnTo>
                    <a:pt x="58588294" y="38487434"/>
                  </a:lnTo>
                  <a:lnTo>
                    <a:pt x="58588294" y="0"/>
                  </a:lnTo>
                  <a:lnTo>
                    <a:pt x="58362236" y="0"/>
                  </a:lnTo>
                  <a:close/>
                  <a:moveTo>
                    <a:pt x="58362236" y="38261376"/>
                  </a:moveTo>
                  <a:lnTo>
                    <a:pt x="228600" y="38261376"/>
                  </a:lnTo>
                  <a:lnTo>
                    <a:pt x="228600" y="228600"/>
                  </a:lnTo>
                  <a:lnTo>
                    <a:pt x="58362236" y="228600"/>
                  </a:lnTo>
                  <a:lnTo>
                    <a:pt x="58362236" y="382613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-125951" y="5574862"/>
            <a:ext cx="17480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A38BF64-654E-4E8B-9C48-499FC4AF94F5}"/>
              </a:ext>
            </a:extLst>
          </p:cNvPr>
          <p:cNvSpPr/>
          <p:nvPr/>
        </p:nvSpPr>
        <p:spPr>
          <a:xfrm>
            <a:off x="-2895021" y="2156655"/>
            <a:ext cx="14700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Saturday 20 June </a:t>
            </a:r>
          </a:p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Afternoon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A5B422C-7E16-4810-96ED-C3ADD47E8F0B}"/>
              </a:ext>
            </a:extLst>
          </p:cNvPr>
          <p:cNvSpPr/>
          <p:nvPr/>
        </p:nvSpPr>
        <p:spPr>
          <a:xfrm>
            <a:off x="7772470" y="4958834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20 June Afternoon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E372AE-BD7E-4E29-BF46-1DBFAA988B3F}"/>
              </a:ext>
            </a:extLst>
          </p:cNvPr>
          <p:cNvSpPr/>
          <p:nvPr/>
        </p:nvSpPr>
        <p:spPr>
          <a:xfrm>
            <a:off x="5562601" y="7207749"/>
            <a:ext cx="5747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Group results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13A002-7DDC-4944-ADEC-D87742B48C3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442" y="916879"/>
            <a:ext cx="4780800" cy="48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0313" y="362972"/>
            <a:ext cx="6870718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10313" y="349713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181031" y="349713"/>
            <a:ext cx="10707737" cy="9574315"/>
            <a:chOff x="0" y="0"/>
            <a:chExt cx="67227837" cy="601117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54090" y="1569120"/>
            <a:ext cx="6094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 lang="en-US" sz="8000" b="0" i="0" u="none" strike="noStrike" kern="1200" spc="0" baseline="0">
                <a:solidFill>
                  <a:srgbClr val="76A31F"/>
                </a:solidFill>
                <a:latin typeface="HK Grotesk Medium"/>
                <a:ea typeface="+mn-ea"/>
                <a:cs typeface="+mn-cs"/>
              </a:defRPr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Academic and Professional backgrounds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B7533CE-8A0A-4D4D-99EC-AC215FD5E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147314"/>
              </p:ext>
            </p:extLst>
          </p:nvPr>
        </p:nvGraphicFramePr>
        <p:xfrm>
          <a:off x="5638800" y="349713"/>
          <a:ext cx="13030200" cy="768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367813" y="8801100"/>
            <a:ext cx="106243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N:15</a:t>
            </a: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GB" sz="24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199BA-3A18-4AE8-ADDB-D5852B8ADC7A}"/>
              </a:ext>
            </a:extLst>
          </p:cNvPr>
          <p:cNvSpPr txBox="1"/>
          <p:nvPr/>
        </p:nvSpPr>
        <p:spPr>
          <a:xfrm>
            <a:off x="1619644" y="7131465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20 June Afternoon</a:t>
            </a:r>
          </a:p>
        </p:txBody>
      </p:sp>
    </p:spTree>
    <p:extLst>
      <p:ext uri="{BB962C8B-B14F-4D97-AF65-F5344CB8AC3E}">
        <p14:creationId xmlns:p14="http://schemas.microsoft.com/office/powerpoint/2010/main" val="391789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3068" y="349714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49168" y="349714"/>
            <a:ext cx="10707737" cy="9574315"/>
            <a:chOff x="0" y="0"/>
            <a:chExt cx="67227837" cy="60111719"/>
          </a:xfrm>
          <a:solidFill>
            <a:srgbClr val="75A405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754090" y="1714500"/>
            <a:ext cx="609405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GB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What are the expectations about the course?</a:t>
            </a:r>
            <a:endParaRPr lang="en-US" sz="80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384962" y="408087"/>
            <a:ext cx="106857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Adapting Professional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Professional curiosity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Get the sense of how to adapted the practice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Explore an alternative perspective of wellbeing during this pandemic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Have strong existential leanings</a:t>
            </a: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04208A"/>
              </a:solidFill>
              <a:latin typeface="Baskerville Old Face" panose="02020602080505020303" pitchFamily="18" charset="0"/>
            </a:endParaRPr>
          </a:p>
          <a:p>
            <a:endParaRPr lang="en-GB" sz="1600" dirty="0">
              <a:solidFill>
                <a:srgbClr val="04208A"/>
              </a:solidFill>
              <a:latin typeface="HK Grotesk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C4D487-2F5D-4739-AB79-344DD6F9E106}"/>
              </a:ext>
            </a:extLst>
          </p:cNvPr>
          <p:cNvSpPr txBox="1"/>
          <p:nvPr/>
        </p:nvSpPr>
        <p:spPr>
          <a:xfrm>
            <a:off x="7384962" y="2754959"/>
            <a:ext cx="95353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Learning from Pandemic </a:t>
            </a:r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Understand the affect </a:t>
            </a:r>
            <a:r>
              <a:rPr lang="en-GB" sz="2800" dirty="0" err="1">
                <a:solidFill>
                  <a:srgbClr val="75A405"/>
                </a:solidFill>
                <a:latin typeface="Baskerville Old Face" panose="02020602080505020303" pitchFamily="18" charset="0"/>
              </a:rPr>
              <a:t>Covid</a:t>
            </a:r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 19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Think about the present reality in the world and the UK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Reflect on current situation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Understand further how pandemic impacted us as a profession</a:t>
            </a: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sz="2800" dirty="0">
              <a:solidFill>
                <a:srgbClr val="75A405"/>
              </a:solidFill>
              <a:latin typeface="Baskerville Old Face" panose="02020602080505020303" pitchFamily="18" charset="0"/>
            </a:endParaRPr>
          </a:p>
          <a:p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AE311F-9F48-4E93-A7B4-22A93D0DD3E2}"/>
              </a:ext>
            </a:extLst>
          </p:cNvPr>
          <p:cNvSpPr txBox="1"/>
          <p:nvPr/>
        </p:nvSpPr>
        <p:spPr>
          <a:xfrm>
            <a:off x="7454947" y="7856799"/>
            <a:ext cx="960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Group Support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Have the opportunity to connect with like minded professionals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Open to see what will be offered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Hear how other people are managing their practise</a:t>
            </a:r>
          </a:p>
          <a:p>
            <a:r>
              <a:rPr lang="en-GB" sz="24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 </a:t>
            </a:r>
          </a:p>
          <a:p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4ED8FB-D95F-4814-A3D1-53654D10859B}"/>
              </a:ext>
            </a:extLst>
          </p:cNvPr>
          <p:cNvSpPr txBox="1"/>
          <p:nvPr/>
        </p:nvSpPr>
        <p:spPr>
          <a:xfrm>
            <a:off x="7400374" y="5381416"/>
            <a:ext cx="960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5A405"/>
                </a:solidFill>
                <a:latin typeface="Baskerville Old Face" panose="02020602080505020303" pitchFamily="18" charset="0"/>
              </a:rPr>
              <a:t>Wellbeing 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Increase strength regarding managing the unknown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Deal with the effect </a:t>
            </a:r>
            <a:r>
              <a:rPr lang="en-GB" sz="2800" dirty="0" err="1">
                <a:solidFill>
                  <a:srgbClr val="75A405"/>
                </a:solidFill>
                <a:latin typeface="Baskerville Old Face" panose="02020602080505020303" pitchFamily="18" charset="0"/>
              </a:rPr>
              <a:t>Covid</a:t>
            </a:r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 is having on MYSELF psychologically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Find how I can support myself to keep well during these times</a:t>
            </a:r>
          </a:p>
          <a:p>
            <a:r>
              <a:rPr lang="en-GB" sz="2800" dirty="0">
                <a:solidFill>
                  <a:srgbClr val="75A405"/>
                </a:solidFill>
                <a:latin typeface="Baskerville Old Face" panose="02020602080505020303" pitchFamily="18" charset="0"/>
              </a:rPr>
              <a:t>Top up on my confidence in my work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BA3F0C6-6FB6-41A2-B067-54DDEB0CB923}"/>
              </a:ext>
            </a:extLst>
          </p:cNvPr>
          <p:cNvCxnSpPr>
            <a:cxnSpLocks/>
          </p:cNvCxnSpPr>
          <p:nvPr/>
        </p:nvCxnSpPr>
        <p:spPr>
          <a:xfrm>
            <a:off x="7249168" y="27051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7114701-89A6-4DEA-997D-3B97F15A1190}"/>
              </a:ext>
            </a:extLst>
          </p:cNvPr>
          <p:cNvCxnSpPr>
            <a:cxnSpLocks/>
          </p:cNvCxnSpPr>
          <p:nvPr/>
        </p:nvCxnSpPr>
        <p:spPr>
          <a:xfrm>
            <a:off x="7249168" y="52959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CF49C5-705C-4A98-A5AC-9B54599C9B6B}"/>
              </a:ext>
            </a:extLst>
          </p:cNvPr>
          <p:cNvCxnSpPr>
            <a:cxnSpLocks/>
          </p:cNvCxnSpPr>
          <p:nvPr/>
        </p:nvCxnSpPr>
        <p:spPr>
          <a:xfrm>
            <a:off x="7249168" y="7810500"/>
            <a:ext cx="10685002" cy="0"/>
          </a:xfrm>
          <a:prstGeom prst="line">
            <a:avLst/>
          </a:prstGeom>
          <a:ln w="38100">
            <a:solidFill>
              <a:srgbClr val="75A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87C43D-2B54-429F-8AA3-6766364AC94E}"/>
              </a:ext>
            </a:extLst>
          </p:cNvPr>
          <p:cNvSpPr txBox="1"/>
          <p:nvPr/>
        </p:nvSpPr>
        <p:spPr>
          <a:xfrm>
            <a:off x="1703164" y="7377380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Saturday 20 June Afternoon</a:t>
            </a:r>
          </a:p>
        </p:txBody>
      </p:sp>
    </p:spTree>
    <p:extLst>
      <p:ext uri="{BB962C8B-B14F-4D97-AF65-F5344CB8AC3E}">
        <p14:creationId xmlns:p14="http://schemas.microsoft.com/office/powerpoint/2010/main" val="492966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068" y="349714"/>
            <a:ext cx="17603837" cy="9574315"/>
            <a:chOff x="0" y="0"/>
            <a:chExt cx="110524555" cy="60111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068" y="6454414"/>
            <a:ext cx="17603837" cy="3476244"/>
            <a:chOff x="0" y="0"/>
            <a:chExt cx="110524555" cy="21825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524553" cy="21825372"/>
            </a:xfrm>
            <a:custGeom>
              <a:avLst/>
              <a:gdLst/>
              <a:ahLst/>
              <a:cxnLst/>
              <a:rect l="l" t="t" r="r" b="b"/>
              <a:pathLst>
                <a:path w="110524553" h="21825372">
                  <a:moveTo>
                    <a:pt x="110298495" y="0"/>
                  </a:moveTo>
                  <a:lnTo>
                    <a:pt x="0" y="0"/>
                  </a:lnTo>
                  <a:lnTo>
                    <a:pt x="0" y="21825372"/>
                  </a:lnTo>
                  <a:lnTo>
                    <a:pt x="110524553" y="21825372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21599313"/>
                  </a:moveTo>
                  <a:lnTo>
                    <a:pt x="228600" y="21599313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2159931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614248" y="349714"/>
            <a:ext cx="9331671" cy="6130100"/>
            <a:chOff x="0" y="0"/>
            <a:chExt cx="58588293" cy="38487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88294" cy="38487434"/>
            </a:xfrm>
            <a:custGeom>
              <a:avLst/>
              <a:gdLst/>
              <a:ahLst/>
              <a:cxnLst/>
              <a:rect l="l" t="t" r="r" b="b"/>
              <a:pathLst>
                <a:path w="58588294" h="38487434">
                  <a:moveTo>
                    <a:pt x="58362236" y="0"/>
                  </a:moveTo>
                  <a:lnTo>
                    <a:pt x="0" y="0"/>
                  </a:lnTo>
                  <a:lnTo>
                    <a:pt x="0" y="38487434"/>
                  </a:lnTo>
                  <a:lnTo>
                    <a:pt x="58588294" y="38487434"/>
                  </a:lnTo>
                  <a:lnTo>
                    <a:pt x="58588294" y="0"/>
                  </a:lnTo>
                  <a:lnTo>
                    <a:pt x="58362236" y="0"/>
                  </a:lnTo>
                  <a:close/>
                  <a:moveTo>
                    <a:pt x="58362236" y="38261376"/>
                  </a:moveTo>
                  <a:lnTo>
                    <a:pt x="228600" y="38261376"/>
                  </a:lnTo>
                  <a:lnTo>
                    <a:pt x="228600" y="228600"/>
                  </a:lnTo>
                  <a:lnTo>
                    <a:pt x="58362236" y="228600"/>
                  </a:lnTo>
                  <a:lnTo>
                    <a:pt x="58362236" y="382613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/>
          <p:cNvSpPr txBox="1"/>
          <p:nvPr/>
        </p:nvSpPr>
        <p:spPr>
          <a:xfrm>
            <a:off x="-125951" y="5574862"/>
            <a:ext cx="17480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algn="ctr"/>
            <a:endParaRPr lang="en-US" sz="48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agen 8" descr="Vista de una playa&#10;&#10;Descripción generada automáticamente">
            <a:extLst>
              <a:ext uri="{FF2B5EF4-FFF2-40B4-BE49-F238E27FC236}">
                <a16:creationId xmlns:a16="http://schemas.microsoft.com/office/drawing/2014/main" id="{E1A8C91B-ED7F-48B3-B5F3-D8606A6D76A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442" y="1009964"/>
            <a:ext cx="4780800" cy="48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36D5831-E881-44C2-BA7D-2DC9A8F0281B}"/>
              </a:ext>
            </a:extLst>
          </p:cNvPr>
          <p:cNvSpPr/>
          <p:nvPr/>
        </p:nvSpPr>
        <p:spPr>
          <a:xfrm>
            <a:off x="7907123" y="4958834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76A31F"/>
                </a:solidFill>
                <a:latin typeface="Baskerville Old Face" panose="02020602080505020303" pitchFamily="18" charset="0"/>
              </a:rPr>
              <a:t>Sunday 21 June Morning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B267D30-E4A3-4B11-8823-2D74C47FDE1B}"/>
              </a:ext>
            </a:extLst>
          </p:cNvPr>
          <p:cNvSpPr/>
          <p:nvPr/>
        </p:nvSpPr>
        <p:spPr>
          <a:xfrm>
            <a:off x="1219200" y="2280941"/>
            <a:ext cx="682430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Sunday 21 June </a:t>
            </a:r>
          </a:p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Morning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F716665-A186-44BF-8D9E-0C3D27F94CF1}"/>
              </a:ext>
            </a:extLst>
          </p:cNvPr>
          <p:cNvSpPr/>
          <p:nvPr/>
        </p:nvSpPr>
        <p:spPr>
          <a:xfrm>
            <a:off x="5562601" y="7207749"/>
            <a:ext cx="5747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Group results</a:t>
            </a:r>
          </a:p>
        </p:txBody>
      </p:sp>
    </p:spTree>
    <p:extLst>
      <p:ext uri="{BB962C8B-B14F-4D97-AF65-F5344CB8AC3E}">
        <p14:creationId xmlns:p14="http://schemas.microsoft.com/office/powerpoint/2010/main" val="78233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095" y="278621"/>
            <a:ext cx="6896100" cy="957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310313" y="349713"/>
            <a:ext cx="17603837" cy="9574315"/>
            <a:chOff x="0" y="0"/>
            <a:chExt cx="110524555" cy="60111719"/>
          </a:xfrm>
          <a:solidFill>
            <a:srgbClr val="75A405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24553" cy="60111717"/>
            </a:xfrm>
            <a:custGeom>
              <a:avLst/>
              <a:gdLst/>
              <a:ahLst/>
              <a:cxnLst/>
              <a:rect l="l" t="t" r="r" b="b"/>
              <a:pathLst>
                <a:path w="110524553" h="60111717">
                  <a:moveTo>
                    <a:pt x="110298495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110524553" y="60111717"/>
                  </a:lnTo>
                  <a:lnTo>
                    <a:pt x="110524553" y="0"/>
                  </a:lnTo>
                  <a:lnTo>
                    <a:pt x="110298495" y="0"/>
                  </a:lnTo>
                  <a:close/>
                  <a:moveTo>
                    <a:pt x="110298495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110298495" y="228600"/>
                  </a:lnTo>
                  <a:lnTo>
                    <a:pt x="110298495" y="59885659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181031" y="349713"/>
            <a:ext cx="10707737" cy="9574315"/>
            <a:chOff x="0" y="0"/>
            <a:chExt cx="67227837" cy="601117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227834" cy="60111717"/>
            </a:xfrm>
            <a:custGeom>
              <a:avLst/>
              <a:gdLst/>
              <a:ahLst/>
              <a:cxnLst/>
              <a:rect l="l" t="t" r="r" b="b"/>
              <a:pathLst>
                <a:path w="67227834" h="60111717">
                  <a:moveTo>
                    <a:pt x="67001777" y="0"/>
                  </a:moveTo>
                  <a:lnTo>
                    <a:pt x="0" y="0"/>
                  </a:lnTo>
                  <a:lnTo>
                    <a:pt x="0" y="60111717"/>
                  </a:lnTo>
                  <a:lnTo>
                    <a:pt x="67227834" y="60111717"/>
                  </a:lnTo>
                  <a:lnTo>
                    <a:pt x="67227834" y="0"/>
                  </a:lnTo>
                  <a:lnTo>
                    <a:pt x="67001777" y="0"/>
                  </a:lnTo>
                  <a:close/>
                  <a:moveTo>
                    <a:pt x="67001777" y="59885659"/>
                  </a:moveTo>
                  <a:lnTo>
                    <a:pt x="228600" y="59885659"/>
                  </a:lnTo>
                  <a:lnTo>
                    <a:pt x="228600" y="228600"/>
                  </a:lnTo>
                  <a:lnTo>
                    <a:pt x="67001777" y="228600"/>
                  </a:lnTo>
                  <a:lnTo>
                    <a:pt x="67001777" y="59885659"/>
                  </a:lnTo>
                  <a:close/>
                </a:path>
              </a:pathLst>
            </a:custGeom>
            <a:solidFill>
              <a:srgbClr val="75A40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54090" y="1569120"/>
            <a:ext cx="6094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 lang="en-US" sz="8000" b="0" i="0" u="none" strike="noStrike" kern="1200" spc="0" baseline="0">
                <a:solidFill>
                  <a:srgbClr val="76A31F"/>
                </a:solidFill>
                <a:latin typeface="HK Grotesk Medium"/>
                <a:ea typeface="+mn-ea"/>
                <a:cs typeface="+mn-cs"/>
              </a:defRPr>
            </a:pPr>
            <a:r>
              <a:rPr lang="en-US" sz="8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Academic and Professional backgrounds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B7533CE-8A0A-4D4D-99EC-AC215FD5E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909893"/>
              </p:ext>
            </p:extLst>
          </p:nvPr>
        </p:nvGraphicFramePr>
        <p:xfrm>
          <a:off x="5638800" y="349713"/>
          <a:ext cx="13030200" cy="73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A837F-613B-46EF-BAA5-9FDE9B0144AD}"/>
              </a:ext>
            </a:extLst>
          </p:cNvPr>
          <p:cNvSpPr txBox="1"/>
          <p:nvPr/>
        </p:nvSpPr>
        <p:spPr>
          <a:xfrm>
            <a:off x="7335559" y="8343900"/>
            <a:ext cx="10624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N:10</a:t>
            </a:r>
          </a:p>
          <a:p>
            <a:pPr>
              <a:defRPr lang="en-US" sz="2400" b="0" i="0" u="none" strike="noStrike" kern="1200" spc="0" baseline="0">
                <a:solidFill>
                  <a:srgbClr val="76A31F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*</a:t>
            </a:r>
            <a:r>
              <a:rPr lang="es-ES" sz="2800" dirty="0" err="1">
                <a:solidFill>
                  <a:srgbClr val="76A31F"/>
                </a:solidFill>
                <a:latin typeface="Baskerville Old Face" panose="02020602080505020303" pitchFamily="18" charset="0"/>
              </a:rPr>
              <a:t>Other</a:t>
            </a:r>
            <a:r>
              <a:rPr lang="es-ES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: </a:t>
            </a:r>
            <a:r>
              <a:rPr lang="en-GB" sz="28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Philosopher, </a:t>
            </a:r>
            <a:r>
              <a:rPr lang="en-GB" sz="2800" dirty="0"/>
              <a:t>Social Work diploma, Political Science degree, Physiotherapist </a:t>
            </a:r>
            <a:endParaRPr lang="en-GB" sz="2800" dirty="0">
              <a:solidFill>
                <a:srgbClr val="76A31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199BA-3A18-4AE8-ADDB-D5852B8ADC7A}"/>
              </a:ext>
            </a:extLst>
          </p:cNvPr>
          <p:cNvSpPr txBox="1"/>
          <p:nvPr/>
        </p:nvSpPr>
        <p:spPr>
          <a:xfrm>
            <a:off x="1647718" y="7145294"/>
            <a:ext cx="419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6A31F"/>
                </a:solidFill>
                <a:latin typeface="Baskerville Old Face" panose="02020602080505020303" pitchFamily="18" charset="0"/>
              </a:rPr>
              <a:t>Sunday 21 June Morning</a:t>
            </a:r>
          </a:p>
        </p:txBody>
      </p:sp>
    </p:spTree>
    <p:extLst>
      <p:ext uri="{BB962C8B-B14F-4D97-AF65-F5344CB8AC3E}">
        <p14:creationId xmlns:p14="http://schemas.microsoft.com/office/powerpoint/2010/main" val="124320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1073</Words>
  <Application>Microsoft Office PowerPoint</Application>
  <PresentationFormat>Personalizado</PresentationFormat>
  <Paragraphs>265</Paragraphs>
  <Slides>20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Baskerville Old Face</vt:lpstr>
      <vt:lpstr>Calibri</vt:lpstr>
      <vt:lpstr>HK Grotesk Light</vt:lpstr>
      <vt:lpstr>HK Grotesk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THROUGH COVID-19 TIMES: FROM FEAR TO INSIGHT</dc:title>
  <dc:creator>Mariana Psyrdellis</dc:creator>
  <cp:lastModifiedBy>Mariana Psyrdellis</cp:lastModifiedBy>
  <cp:revision>100</cp:revision>
  <dcterms:created xsi:type="dcterms:W3CDTF">2006-08-16T00:00:00Z</dcterms:created>
  <dcterms:modified xsi:type="dcterms:W3CDTF">2020-06-17T18:30:13Z</dcterms:modified>
  <dc:identifier>DAD8zzEfl1M</dc:identifier>
</cp:coreProperties>
</file>